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  <p:sldId id="275" r:id="rId14"/>
    <p:sldId id="270" r:id="rId15"/>
    <p:sldId id="272" r:id="rId16"/>
    <p:sldId id="273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4"/>
    <p:restoredTop sz="94686"/>
  </p:normalViewPr>
  <p:slideViewPr>
    <p:cSldViewPr snapToGrid="0" snapToObjects="1">
      <p:cViewPr varScale="1">
        <p:scale>
          <a:sx n="81" d="100"/>
          <a:sy n="81" d="100"/>
        </p:scale>
        <p:origin x="1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ollidium: Seattle collision research tool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Collidium: Seattle collision research tool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ts val="5700"/>
              </a:lnSpc>
              <a:spcBef>
                <a:spcPts val="2100"/>
              </a:spcBef>
              <a:defRPr sz="2333">
                <a:solidFill>
                  <a:srgbClr val="595959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6756400"/>
          </a:xfrm>
          <a:prstGeom prst="rect">
            <a:avLst/>
          </a:prstGeom>
        </p:spPr>
      </p:pic>
      <p:sp>
        <p:nvSpPr>
          <p:cNvPr id="167" name="Line"/>
          <p:cNvSpPr>
            <a:spLocks noGrp="1"/>
          </p:cNvSpPr>
          <p:nvPr>
            <p:ph type="body" idx="14"/>
          </p:nvPr>
        </p:nvSpPr>
        <p:spPr>
          <a:xfrm flipV="1">
            <a:off x="323273" y="7919818"/>
            <a:ext cx="12192000" cy="26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lnSpc>
                <a:spcPts val="5700"/>
              </a:lnSpc>
              <a:spcBef>
                <a:spcPts val="2100"/>
              </a:spcBef>
              <a:buClrTx/>
              <a:buSzTx/>
              <a:buFontTx/>
              <a:buNone/>
              <a:defRPr sz="2333">
                <a:solidFill>
                  <a:srgbClr val="595959"/>
                </a:solidFill>
              </a:defRPr>
            </a:pPr>
            <a:r>
              <a:rPr lang="en-US" dirty="0"/>
              <a:t> </a:t>
            </a:r>
            <a:endParaRPr dirty="0"/>
          </a:p>
        </p:txBody>
      </p:sp>
      <p:sp>
        <p:nvSpPr>
          <p:cNvPr id="168" name="Collidium"/>
          <p:cNvSpPr txBox="1">
            <a:spLocks noGrp="1"/>
          </p:cNvSpPr>
          <p:nvPr>
            <p:ph type="title"/>
          </p:nvPr>
        </p:nvSpPr>
        <p:spPr>
          <a:xfrm>
            <a:off x="240146" y="8134563"/>
            <a:ext cx="12192000" cy="1619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Collidium</a:t>
            </a:r>
          </a:p>
        </p:txBody>
      </p:sp>
      <p:sp>
        <p:nvSpPr>
          <p:cNvPr id="169" name="Seattle Collision research tool"/>
          <p:cNvSpPr txBox="1">
            <a:spLocks noGrp="1"/>
          </p:cNvSpPr>
          <p:nvPr>
            <p:ph type="body" sz="quarter" idx="1"/>
          </p:nvPr>
        </p:nvSpPr>
        <p:spPr>
          <a:xfrm>
            <a:off x="240146" y="5961941"/>
            <a:ext cx="12192000" cy="1803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8000"/>
                </a:solidFill>
              </a:defRPr>
            </a:lvl1pPr>
          </a:lstStyle>
          <a:p>
            <a:r>
              <a:t>Seattle Collision research tool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9178" y="2414118"/>
            <a:ext cx="5008299" cy="380854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650" y="2412354"/>
            <a:ext cx="9280277" cy="721489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PRoject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PRoject Components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tool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Structure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7041529" cy="7010400"/>
          </a:xfrm>
        </p:spPr>
        <p:txBody>
          <a:bodyPr>
            <a:normAutofit fontScale="70000" lnSpcReduction="20000"/>
          </a:bodyPr>
          <a:lstStyle/>
          <a:p>
            <a:pPr rtl="0" fontAlgn="base"/>
            <a:r>
              <a:rPr lang="en-US" sz="4000" dirty="0"/>
              <a:t>Started with </a:t>
            </a:r>
            <a:r>
              <a:rPr lang="en-US" sz="4000" dirty="0" err="1"/>
              <a:t>Shablona</a:t>
            </a:r>
            <a:r>
              <a:rPr lang="en-US" sz="4000" dirty="0"/>
              <a:t> template.</a:t>
            </a:r>
          </a:p>
          <a:p>
            <a:pPr rtl="0" fontAlgn="base"/>
            <a:r>
              <a:rPr lang="en-US" sz="4000" dirty="0"/>
              <a:t>Packaged database is ready to use but we also included the code to generate it. (Build code is segregated to prevent accidental run).</a:t>
            </a:r>
          </a:p>
          <a:p>
            <a:pPr rtl="0" fontAlgn="base"/>
            <a:r>
              <a:rPr lang="en-US" sz="4000" dirty="0"/>
              <a:t>The main user interface notebook is called </a:t>
            </a:r>
            <a:r>
              <a:rPr lang="en-US" sz="4000" dirty="0" err="1"/>
              <a:t>Collidium</a:t>
            </a:r>
            <a:r>
              <a:rPr lang="en-US" sz="4000" dirty="0"/>
              <a:t> and located in the project directory.</a:t>
            </a:r>
          </a:p>
          <a:p>
            <a:pPr rtl="0" fontAlgn="base"/>
            <a:r>
              <a:rPr lang="en-US" sz="4000" dirty="0"/>
              <a:t>Doc subfolder includes all presentations and design documents.</a:t>
            </a:r>
          </a:p>
          <a:p>
            <a:pPr rtl="0" fontAlgn="base"/>
            <a:r>
              <a:rPr lang="en-US" sz="4000" dirty="0"/>
              <a:t>Examples contains a pointer to the main </a:t>
            </a:r>
            <a:r>
              <a:rPr lang="en-US" sz="4000" dirty="0" err="1"/>
              <a:t>Jupyter</a:t>
            </a:r>
            <a:r>
              <a:rPr lang="en-US" sz="4000" dirty="0"/>
              <a:t> interface.</a:t>
            </a:r>
          </a:p>
          <a:p>
            <a:pPr rtl="0" fontAlgn="base"/>
            <a:r>
              <a:rPr lang="en-US" sz="4000" dirty="0"/>
              <a:t>Environment, Travis files, License (MIT), and README are in root directory.</a:t>
            </a:r>
          </a:p>
          <a:p>
            <a:endParaRPr lang="en-US" dirty="0"/>
          </a:p>
        </p:txBody>
      </p:sp>
      <p:pic>
        <p:nvPicPr>
          <p:cNvPr id="1026" name="Picture 2" descr="https://lh4.googleusercontent.com/-Gvg1T01tgrWIv3fWrZWCzDZXXrY8XB7_R6JXHvXKSui4s0z2wzuyMfd0dSO1h0pPK3Bttz2_zCL8ZxTE_dLrNiPlhs0qWAB-wbKn5e0X7gs7IDH4bNom11nh-Kvc4ZkEV2kOtBkGv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929" y="1064028"/>
            <a:ext cx="5556871" cy="870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8640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06400" y="516342"/>
            <a:ext cx="11176000" cy="398058"/>
          </a:xfrm>
        </p:spPr>
        <p:txBody>
          <a:bodyPr/>
          <a:lstStyle/>
          <a:p>
            <a:r>
              <a:rPr lang="en-US" dirty="0" err="1"/>
              <a:t>Collidium</a:t>
            </a:r>
            <a:r>
              <a:rPr lang="en-US" dirty="0"/>
              <a:t>: Seattle collision research tool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Project Structure </a:t>
            </a:r>
            <a:r>
              <a:rPr lang="mr-IN" sz="4800" dirty="0"/>
              <a:t>–</a:t>
            </a:r>
            <a:r>
              <a:rPr lang="en-US" sz="4800" dirty="0"/>
              <a:t> Continuous Integration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984501"/>
            <a:ext cx="5961148" cy="5378104"/>
          </a:xfrm>
        </p:spPr>
        <p:txBody>
          <a:bodyPr>
            <a:normAutofit fontScale="92500" lnSpcReduction="10000"/>
          </a:bodyPr>
          <a:lstStyle/>
          <a:p>
            <a:pPr rtl="0" fontAlgn="base">
              <a:spcBef>
                <a:spcPts val="1500"/>
              </a:spcBef>
            </a:pPr>
            <a:r>
              <a:rPr lang="en-US" sz="3200" dirty="0" err="1"/>
              <a:t>Pylint</a:t>
            </a:r>
            <a:r>
              <a:rPr lang="en-US" sz="3200" dirty="0"/>
              <a:t>/PEP8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 err="1"/>
              <a:t>Unittest</a:t>
            </a:r>
            <a:r>
              <a:rPr lang="en-US" sz="3200" dirty="0"/>
              <a:t> Coverage</a:t>
            </a:r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Dependency Checks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Interface requires Python 3.5+</a:t>
            </a:r>
          </a:p>
          <a:p>
            <a:pPr lvl="1" rtl="0" fontAlgn="base">
              <a:spcBef>
                <a:spcPts val="1500"/>
              </a:spcBef>
            </a:pPr>
            <a:r>
              <a:rPr lang="en-US" sz="3200" dirty="0"/>
              <a:t>Deprecated method warnings, e.g.: distance </a:t>
            </a:r>
            <a:r>
              <a:rPr lang="en-US" sz="3200" dirty="0" err="1"/>
              <a:t>calc</a:t>
            </a:r>
            <a:r>
              <a:rPr lang="en-US" sz="3200" dirty="0"/>
              <a:t> </a:t>
            </a:r>
            <a:r>
              <a:rPr lang="en-US" sz="3200" dirty="0" err="1"/>
              <a:t>vincenty</a:t>
            </a:r>
            <a:endParaRPr lang="en-US" sz="3200" dirty="0"/>
          </a:p>
          <a:p>
            <a:pPr rtl="0" fontAlgn="base">
              <a:spcBef>
                <a:spcPts val="1500"/>
              </a:spcBef>
            </a:pPr>
            <a:r>
              <a:rPr lang="en-US" sz="3200" dirty="0"/>
              <a:t>Annoyance: coveralls checks test modules for coverage</a:t>
            </a:r>
          </a:p>
          <a:p>
            <a:endParaRPr lang="en-US" dirty="0"/>
          </a:p>
        </p:txBody>
      </p:sp>
      <p:pic>
        <p:nvPicPr>
          <p:cNvPr id="2052" name="Picture 4" descr="https://lh3.googleusercontent.com/14MWbugrGRsv0yl5Bzusf1vwhtfpfMR3b_WX4hTDlj1-fchThB31IOtNlz1vGyotPv9I66YLslHjaUQZtjzSenHgGjLiz1EGfZHcS3MdefhOgkjCsm3BS_hxjeEmIW7rJCozbpoXvu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3" y="2260600"/>
            <a:ext cx="6145877" cy="711482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Yc9WBakWqwMzhgu4boyQ9aIVFG405Ch5QZVA-3uCrKewgR3dooaSA6PQviuXsEI05aDyGQg0UuILgeG7S2UE8PQeKwJN_OyIgtuipevBzlXP82v4yPpE4Twkz-WoXSttQq5OJBPUih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5" y="2260600"/>
            <a:ext cx="4219194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050" y="8677410"/>
            <a:ext cx="5580598" cy="410369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spc="0" normalizeH="0" baseline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User Interface Smoke</a:t>
            </a:r>
            <a:r>
              <a:rPr kumimoji="0" lang="en-US" sz="2000" b="0" i="1" u="none" strike="noStrike" cap="none" spc="0" normalizeH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Tests </a:t>
            </a:r>
            <a:r>
              <a:rPr kumimoji="0" lang="mr-IN" sz="2000" b="0" i="1" u="none" strike="noStrike" cap="none" spc="0" normalizeH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–</a:t>
            </a:r>
            <a:r>
              <a:rPr kumimoji="0" lang="en-US" sz="2000" b="0" i="1" u="none" strike="noStrike" cap="none" spc="0" normalizeH="0" dirty="0">
                <a:ln>
                  <a:noFill/>
                </a:ln>
                <a:solidFill>
                  <a:srgbClr val="838787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otherwise 100%</a:t>
            </a:r>
            <a:endParaRPr kumimoji="0" lang="en-US" sz="2000" b="0" i="1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8" name="Up Arrow 7"/>
          <p:cNvSpPr/>
          <p:nvPr/>
        </p:nvSpPr>
        <p:spPr>
          <a:xfrm rot="1211028">
            <a:off x="6733861" y="5900586"/>
            <a:ext cx="127910" cy="2842021"/>
          </a:xfrm>
          <a:prstGeom prst="up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9647468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30" name="Lessons learn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Lessons learned</a:t>
            </a:r>
          </a:p>
        </p:txBody>
      </p:sp>
      <p:sp>
        <p:nvSpPr>
          <p:cNvPr id="231" name="Coordination and Collaboration in Gi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dirty="0"/>
              <a:t>Folium is an excellent mapping package, but making </a:t>
            </a:r>
            <a:r>
              <a:rPr lang="en-US" dirty="0"/>
              <a:t>custom </a:t>
            </a:r>
            <a:r>
              <a:rPr dirty="0"/>
              <a:t>visualizations can be overly complex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P</a:t>
            </a:r>
            <a:r>
              <a:rPr dirty="0"/>
              <a:t>reproces</a:t>
            </a:r>
            <a:r>
              <a:rPr lang="en-US" dirty="0"/>
              <a:t>s data as much as possible,</a:t>
            </a:r>
            <a:r>
              <a:rPr dirty="0"/>
              <a:t> on the fly data processing</a:t>
            </a:r>
            <a:r>
              <a:rPr lang="en-US" dirty="0"/>
              <a:t> slows things down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Deeper understanding of test-driven design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Using </a:t>
            </a:r>
            <a:r>
              <a:rPr lang="en-US" dirty="0" err="1"/>
              <a:t>Git</a:t>
            </a:r>
            <a:r>
              <a:rPr lang="en-US" dirty="0"/>
              <a:t> for collaboration (</a:t>
            </a:r>
            <a:r>
              <a:rPr lang="en-US" dirty="0" err="1"/>
              <a:t>Git</a:t>
            </a:r>
            <a:r>
              <a:rPr lang="en-US" dirty="0"/>
              <a:t> Issues)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Travis hangs for a long time when you have lots of commits close together and time-extensive testing (Use [skip ci] in commit message)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40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Future Work</a:t>
            </a:r>
          </a:p>
        </p:txBody>
      </p:sp>
      <p:sp>
        <p:nvSpPr>
          <p:cNvPr id="241" name="Interactive, details on demand for specific building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I</a:t>
            </a:r>
            <a:r>
              <a:rPr dirty="0"/>
              <a:t>nteracti</a:t>
            </a:r>
            <a:r>
              <a:rPr lang="en-US" dirty="0"/>
              <a:t>ve</a:t>
            </a:r>
            <a:r>
              <a:rPr dirty="0"/>
              <a:t>, details on demand for specific buildings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Explore other types of visualizations to convey changes in collision types</a:t>
            </a:r>
          </a:p>
          <a:p>
            <a:pPr>
              <a:defRPr>
                <a:solidFill>
                  <a:srgbClr val="868686"/>
                </a:solidFill>
              </a:defRPr>
            </a:pPr>
            <a:r>
              <a:rPr lang="en-US" dirty="0"/>
              <a:t>Use of s</a:t>
            </a:r>
            <a:r>
              <a:rPr dirty="0"/>
              <a:t>tatistics </a:t>
            </a:r>
            <a:r>
              <a:rPr lang="en-US" dirty="0"/>
              <a:t>to better address the</a:t>
            </a:r>
            <a:r>
              <a:rPr dirty="0"/>
              <a:t> research question, </a:t>
            </a:r>
            <a:r>
              <a:rPr lang="en-US" dirty="0"/>
              <a:t>e.g. </a:t>
            </a:r>
            <a:r>
              <a:rPr dirty="0"/>
              <a:t>statistical significance of increase/decrease in collisions, etc.</a:t>
            </a:r>
          </a:p>
          <a:p>
            <a:r>
              <a:rPr lang="en-US" dirty="0"/>
              <a:t>More widget control/styling, adding multiple selects (which is supported by </a:t>
            </a:r>
            <a:r>
              <a:rPr lang="en-US" dirty="0" err="1"/>
              <a:t>CollidiumQuery</a:t>
            </a:r>
            <a:r>
              <a:rPr lang="en-US" dirty="0"/>
              <a:t>)</a:t>
            </a:r>
          </a:p>
          <a:p>
            <a:r>
              <a:rPr lang="en-US" dirty="0"/>
              <a:t>More object-oriented project structure</a:t>
            </a:r>
          </a:p>
          <a:p>
            <a:r>
              <a:rPr lang="en-US" dirty="0"/>
              <a:t>Generalize </a:t>
            </a:r>
            <a:r>
              <a:rPr lang="en-US" dirty="0" err="1"/>
              <a:t>CollidiumQuery</a:t>
            </a:r>
            <a:r>
              <a:rPr lang="en-US" dirty="0"/>
              <a:t> </a:t>
            </a:r>
            <a:r>
              <a:rPr lang="en-US" dirty="0" err="1"/>
              <a:t>args</a:t>
            </a:r>
            <a:r>
              <a:rPr lang="en-US" dirty="0"/>
              <a:t> using dictionary structure </a:t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172" t="129" r="6044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4" name="Thank you!"/>
          <p:cNvSpPr txBox="1">
            <a:spLocks noGrp="1"/>
          </p:cNvSpPr>
          <p:nvPr>
            <p:ph type="title"/>
          </p:nvPr>
        </p:nvSpPr>
        <p:spPr>
          <a:xfrm>
            <a:off x="406400" y="4349750"/>
            <a:ext cx="12192000" cy="2705100"/>
          </a:xfrm>
          <a:prstGeom prst="rect">
            <a:avLst/>
          </a:prstGeom>
        </p:spPr>
        <p:txBody>
          <a:bodyPr/>
          <a:lstStyle/>
          <a:p>
            <a:r>
              <a:rPr dirty="0"/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2" name="We are developing five use cases for our targeted us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We are developing five use cases for our targeted users</a:t>
            </a:r>
          </a:p>
        </p:txBody>
      </p:sp>
      <p:sp>
        <p:nvSpPr>
          <p:cNvPr id="173" name="Each of these users wants information to help them support their agenda. Their priorities are:…"/>
          <p:cNvSpPr txBox="1">
            <a:spLocks noGrp="1"/>
          </p:cNvSpPr>
          <p:nvPr>
            <p:ph type="body" sz="quarter" idx="1"/>
          </p:nvPr>
        </p:nvSpPr>
        <p:spPr>
          <a:xfrm>
            <a:off x="406400" y="6668293"/>
            <a:ext cx="12192000" cy="2292827"/>
          </a:xfrm>
          <a:prstGeom prst="rect">
            <a:avLst/>
          </a:prstGeom>
        </p:spPr>
        <p:txBody>
          <a:bodyPr>
            <a:noAutofit/>
          </a:bodyPr>
          <a:lstStyle/>
          <a:p>
            <a:pPr marL="248920" indent="-248920" defTabSz="327152">
              <a:spcBef>
                <a:spcPts val="1500"/>
              </a:spcBef>
              <a:defRPr sz="2016"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Each of these users wants information to help them support their agenda. Their priorities are: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Information is presented in a way that is easy to interpret</a:t>
            </a:r>
          </a:p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They can select options to focus on the questions that are most interesting to them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2590715"/>
            <a:ext cx="12598400" cy="374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77" name="Use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Use Cases</a:t>
            </a:r>
          </a:p>
        </p:txBody>
      </p:sp>
      <p:sp>
        <p:nvSpPr>
          <p:cNvPr id="178" name="Each of our use cases allows users to see visualizations of data that is filtered in different ways. These includ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497840" lvl="1" indent="-248920" defTabSz="327152">
              <a:spcBef>
                <a:spcPts val="1500"/>
              </a:spcBef>
              <a:defRPr sz="2016"/>
            </a:pPr>
            <a:r>
              <a:rPr sz="2800" dirty="0">
                <a:latin typeface="Avenir Next Medium" charset="0"/>
                <a:ea typeface="Avenir Next Medium" charset="0"/>
                <a:cs typeface="Avenir Next Medium" charset="0"/>
              </a:rPr>
              <a:t>Each of our use cases allows users to see visualizations of data that is filtered in different ways. These include: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Time frame of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collisions increased around buildings built in 2016”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Building type: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want to see how multifamily construction affects collisions. Now I just want to look at commercial construction”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victims: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want to see accidents that involve pedestrians or cyclists”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Accident severity: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only care about accidents with injuries”</a:t>
            </a:r>
          </a:p>
          <a:p>
            <a:pPr marL="942340" lvl="2" indent="-248920" defTabSz="327152">
              <a:spcBef>
                <a:spcPts val="1500"/>
              </a:spcBef>
              <a:defRPr sz="2016"/>
            </a:pP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  <a:sym typeface="Avenir Next"/>
              </a:rPr>
              <a:t>Distance between collision and construction:</a:t>
            </a:r>
            <a:r>
              <a:rPr sz="2400" b="1" dirty="0">
                <a:latin typeface="Avenir Next Medium" charset="0"/>
                <a:ea typeface="Avenir Next Medium" charset="0"/>
                <a:cs typeface="Avenir Next Medium" charset="0"/>
              </a:rPr>
              <a:t> </a:t>
            </a:r>
            <a:r>
              <a:rPr sz="2400" dirty="0">
                <a:latin typeface="Avenir Next Medium" charset="0"/>
                <a:ea typeface="Avenir Next Medium" charset="0"/>
                <a:cs typeface="Avenir Next Medium" charset="0"/>
              </a:rPr>
              <a:t>“I am interested in accidents that were directly adjacent to new construction” or “I want to see how accidents change up to a quarter mile from the new building.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1" name="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Demo</a:t>
            </a:r>
          </a:p>
        </p:txBody>
      </p:sp>
      <p:pic>
        <p:nvPicPr>
          <p:cNvPr id="182" name="Screen Shot 2018-06-04 at 10.30.00 PM.png" descr="Screen Shot 2018-06-04 at 10.30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735" y="2231263"/>
            <a:ext cx="11081974" cy="750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85" name="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Environment</a:t>
            </a:r>
          </a:p>
        </p:txBody>
      </p:sp>
      <p:sp>
        <p:nvSpPr>
          <p:cNvPr id="186" name="Compatible with Python 3.5 or later…"/>
          <p:cNvSpPr txBox="1">
            <a:spLocks noGrp="1"/>
          </p:cNvSpPr>
          <p:nvPr>
            <p:ph type="body" idx="1"/>
          </p:nvPr>
        </p:nvSpPr>
        <p:spPr>
          <a:xfrm>
            <a:off x="406398" y="2743200"/>
            <a:ext cx="12303761" cy="610870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Compatible with Python 3.5 or later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>
                <a:solidFill>
                  <a:srgbClr val="868686"/>
                </a:solidFill>
              </a:defRPr>
            </a:pPr>
            <a:r>
              <a:rPr sz="12800" dirty="0"/>
              <a:t>Users can </a:t>
            </a:r>
            <a:r>
              <a:rPr lang="en-US" sz="12800" dirty="0"/>
              <a:t>use </a:t>
            </a:r>
            <a:r>
              <a:rPr lang="en-US" sz="12800" dirty="0" smtClean="0"/>
              <a:t>minimal </a:t>
            </a:r>
            <a:r>
              <a:rPr lang="en-US" sz="12800" dirty="0"/>
              <a:t>environment or </a:t>
            </a:r>
            <a:r>
              <a:rPr sz="12800" dirty="0"/>
              <a:t>pip install package requirements</a:t>
            </a:r>
          </a:p>
          <a:p>
            <a:pPr marL="397763" indent="-276225" defTabSz="397763">
              <a:lnSpc>
                <a:spcPct val="120000"/>
              </a:lnSpc>
              <a:spcBef>
                <a:spcPts val="1800"/>
              </a:spcBef>
              <a:buClr>
                <a:srgbClr val="595959"/>
              </a:buClr>
              <a:buFont typeface="Arial"/>
              <a:buChar char="•"/>
              <a:defRPr sz="2436" b="1">
                <a:solidFill>
                  <a:srgbClr val="868686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sz="12400" dirty="0">
                <a:latin typeface="Avenir Next Medium" charset="0"/>
                <a:ea typeface="Avenir Next Medium" charset="0"/>
                <a:cs typeface="Avenir Next Medium" charset="0"/>
              </a:rPr>
              <a:t>Package Dependencies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pandas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numpy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branca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folium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ipywidgets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/>
              <a:t>geopy</a:t>
            </a:r>
          </a:p>
          <a:p>
            <a:pPr marL="795527" lvl="1" indent="-276225" defTabSz="397763">
              <a:lnSpc>
                <a:spcPct val="120000"/>
              </a:lnSpc>
              <a:spcBef>
                <a:spcPts val="800"/>
              </a:spcBef>
              <a:buClr>
                <a:srgbClr val="595959"/>
              </a:buClr>
              <a:buFont typeface="Arial"/>
              <a:buChar char="◦"/>
              <a:defRPr sz="2088">
                <a:solidFill>
                  <a:srgbClr val="868686"/>
                </a:solidFill>
              </a:defRPr>
            </a:pPr>
            <a:r>
              <a:rPr sz="12400" dirty="0">
                <a:solidFill>
                  <a:srgbClr val="868686"/>
                </a:solidFill>
              </a:rPr>
              <a:t>ipython</a:t>
            </a:r>
          </a:p>
        </p:txBody>
      </p:sp>
      <p:pic>
        <p:nvPicPr>
          <p:cNvPr id="187" name="Screen Shot 2018-06-05 at 10.14.02 AM.png" descr="Screen Shot 2018-06-05 at 10.14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6497" y="5106477"/>
            <a:ext cx="7803206" cy="3346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1" name="Seattle open data port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Seattle open data portal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4896"/>
            <a:ext cx="13004800" cy="683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195" name="Building Permit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Building Permit Dataset</a:t>
            </a:r>
          </a:p>
        </p:txBody>
      </p:sp>
      <p:sp>
        <p:nvSpPr>
          <p:cNvPr id="196" name="Contains information on 60,000 building permits (2014-2018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Contains information on 60,000 building permits (2014-2018)</a:t>
            </a:r>
          </a:p>
          <a:p>
            <a:pPr marL="444500" indent="-444500">
              <a:defRPr sz="3100">
                <a:solidFill>
                  <a:srgbClr val="848787"/>
                </a:solidFill>
              </a:defRPr>
            </a:pPr>
            <a:r>
              <a:rPr dirty="0"/>
              <a:t>Collidium only uses permit values greater than $1 million (440 buildings)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772" y="4922464"/>
            <a:ext cx="11175892" cy="3568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0" name="Collisions Datas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Collisions Dataset</a:t>
            </a:r>
          </a:p>
        </p:txBody>
      </p:sp>
      <p:sp>
        <p:nvSpPr>
          <p:cNvPr id="201" name="Contains information on nearly 200,000 collisions from 2003-2018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1577916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100"/>
            </a:pPr>
            <a:r>
              <a:rPr dirty="0"/>
              <a:t>Contains information on nearly 200,000 collisions from 2003-2018</a:t>
            </a:r>
          </a:p>
          <a:p>
            <a:pPr marL="444500" indent="-444500">
              <a:defRPr sz="3100"/>
            </a:pPr>
            <a:r>
              <a:rPr dirty="0"/>
              <a:t>Filtered for collisions occurring 2013 or later, </a:t>
            </a:r>
            <a:r>
              <a:rPr lang="en-US" dirty="0"/>
              <a:t>occurring </a:t>
            </a:r>
            <a:r>
              <a:rPr dirty="0"/>
              <a:t>within 1,500 feet and one year of an active building permit</a:t>
            </a:r>
          </a:p>
        </p:txBody>
      </p:sp>
      <p:pic>
        <p:nvPicPr>
          <p:cNvPr id="202" name="Screen Shot 2018-06-05 at 9.40.44 AM.png" descr="Screen Shot 2018-06-05 at 9.40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0453" y="5193915"/>
            <a:ext cx="8643894" cy="455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ollidium: Seattle collision research tool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Collidium: Seattle collision research tool</a:t>
            </a:r>
          </a:p>
        </p:txBody>
      </p:sp>
      <p:sp>
        <p:nvSpPr>
          <p:cNvPr id="205" name="Collidium Databa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Collidium Database</a:t>
            </a:r>
          </a:p>
        </p:txBody>
      </p:sp>
      <p:sp>
        <p:nvSpPr>
          <p:cNvPr id="206" name="Collidium Database Constru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har char="‣"/>
              <a:defRPr b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Collidium Database Construction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Estimate distances between collisions and building permits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Link together collisions and building permits based on criteria</a:t>
            </a:r>
          </a:p>
          <a:p>
            <a:pPr marL="1320800" lvl="1" indent="-660400">
              <a:buClrTx/>
              <a:buSzPct val="100000"/>
              <a:buFontTx/>
              <a:buAutoNum type="arabicPeriod"/>
            </a:pPr>
            <a:r>
              <a:t>Convert into database, access with SQLite queries when interacting with Folium maps.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672</Words>
  <Application>Microsoft Macintosh PowerPoint</Application>
  <PresentationFormat>Custom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Avenir Next</vt:lpstr>
      <vt:lpstr>Avenir Next Medium</vt:lpstr>
      <vt:lpstr>DIN Alternate</vt:lpstr>
      <vt:lpstr>DIN Condensed</vt:lpstr>
      <vt:lpstr>Helvetica Neue</vt:lpstr>
      <vt:lpstr>Arial</vt:lpstr>
      <vt:lpstr>New_Template7</vt:lpstr>
      <vt:lpstr>Collidium</vt:lpstr>
      <vt:lpstr>We are developing five use cases for our targeted users</vt:lpstr>
      <vt:lpstr>Use Cases</vt:lpstr>
      <vt:lpstr>Demo</vt:lpstr>
      <vt:lpstr>Environment</vt:lpstr>
      <vt:lpstr>Seattle open data portal</vt:lpstr>
      <vt:lpstr>Building Permit Dataset</vt:lpstr>
      <vt:lpstr>Collisions Dataset</vt:lpstr>
      <vt:lpstr>Collidium Database</vt:lpstr>
      <vt:lpstr>Project Components</vt:lpstr>
      <vt:lpstr>PRoject Components</vt:lpstr>
      <vt:lpstr>Project Structure</vt:lpstr>
      <vt:lpstr>Project Structure – Continuous Integration</vt:lpstr>
      <vt:lpstr>Lessons learned</vt:lpstr>
      <vt:lpstr>Future Work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Collidium</dc:title>
  <cp:lastModifiedBy>Daniel White</cp:lastModifiedBy>
  <cp:revision>24</cp:revision>
  <dcterms:modified xsi:type="dcterms:W3CDTF">2018-06-06T00:57:34Z</dcterms:modified>
</cp:coreProperties>
</file>